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sldIdLst>
    <p:sldId id="256" r:id="rId2"/>
    <p:sldId id="258" r:id="rId3"/>
    <p:sldId id="257" r:id="rId4"/>
    <p:sldId id="259" r:id="rId5"/>
    <p:sldId id="260" r:id="rId6"/>
    <p:sldId id="261" r:id="rId7"/>
    <p:sldId id="262" r:id="rId8"/>
    <p:sldId id="263" r:id="rId9"/>
    <p:sldId id="264" r:id="rId10"/>
    <p:sldId id="265" r:id="rId11"/>
    <p:sldId id="267" r:id="rId12"/>
    <p:sldId id="269" r:id="rId13"/>
    <p:sldId id="270" r:id="rId14"/>
    <p:sldId id="271" r:id="rId15"/>
    <p:sldId id="272" r:id="rId16"/>
    <p:sldId id="273" r:id="rId17"/>
    <p:sldId id="274" r:id="rId18"/>
    <p:sldId id="266"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p:cViewPr varScale="1">
        <p:scale>
          <a:sx n="124" d="100"/>
          <a:sy n="124" d="100"/>
        </p:scale>
        <p:origin x="64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tr-T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486C5D90-C050-D243-AF6C-8AD569C2EFF8}" type="slidenum">
              <a:rPr lang="tr-TR" smtClean="0"/>
              <a:t>‹#›</a:t>
            </a:fld>
            <a:endParaRPr lang="tr-TR"/>
          </a:p>
        </p:txBody>
      </p:sp>
    </p:spTree>
    <p:extLst>
      <p:ext uri="{BB962C8B-B14F-4D97-AF65-F5344CB8AC3E}">
        <p14:creationId xmlns:p14="http://schemas.microsoft.com/office/powerpoint/2010/main" val="1808086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180A0534-9A88-774C-A375-9880FD572AFE}" type="datetimeFigureOut">
              <a:rPr lang="tr-TR" smtClean="0"/>
              <a:t>2.10.2024</a:t>
            </a:fld>
            <a:endParaRPr lang="tr-TR"/>
          </a:p>
        </p:txBody>
      </p:sp>
      <p:sp>
        <p:nvSpPr>
          <p:cNvPr id="6" name="Footer Placeholder 5"/>
          <p:cNvSpPr>
            <a:spLocks noGrp="1"/>
          </p:cNvSpPr>
          <p:nvPr>
            <p:ph type="ftr" sz="quarter" idx="11"/>
          </p:nvPr>
        </p:nvSpPr>
        <p:spPr/>
        <p:txBody>
          <a:bodyPr/>
          <a:lstStyle/>
          <a:p>
            <a:endParaRPr lang="tr-T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207531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tr-TR"/>
              <a:t>Asıl başlık stilini düzenlemek için tıklayın</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1292639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tr-TR"/>
              <a:t>Asıl başlık stilini düzenlemek için tıklayın</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815277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564392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80A0534-9A88-774C-A375-9880FD572AFE}" type="datetimeFigureOut">
              <a:rPr lang="tr-TR" smtClean="0"/>
              <a:t>2.10.2024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9278915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80A0534-9A88-774C-A375-9880FD572AFE}" type="datetimeFigureOut">
              <a:rPr lang="tr-TR" smtClean="0"/>
              <a:t>2.10.2024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788649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1264779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1141515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1664302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80A0534-9A88-774C-A375-9880FD572AFE}" type="datetimeFigureOut">
              <a:rPr lang="tr-TR" smtClean="0"/>
              <a:t>2.10.2024</a:t>
            </a:fld>
            <a:endParaRPr lang="tr-TR"/>
          </a:p>
        </p:txBody>
      </p:sp>
      <p:sp>
        <p:nvSpPr>
          <p:cNvPr id="5" name="Footer Placeholder 4"/>
          <p:cNvSpPr>
            <a:spLocks noGrp="1"/>
          </p:cNvSpPr>
          <p:nvPr>
            <p:ph type="ftr" sz="quarter" idx="11"/>
          </p:nvPr>
        </p:nvSpPr>
        <p:spPr/>
        <p:txBody>
          <a:bodyPr/>
          <a:lstStyle/>
          <a:p>
            <a:endParaRPr lang="tr-T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4274716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180A0534-9A88-774C-A375-9880FD572AFE}" type="datetimeFigureOut">
              <a:rPr lang="tr-TR" smtClean="0"/>
              <a:t>2.10.2024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4265267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180A0534-9A88-774C-A375-9880FD572AFE}" type="datetimeFigureOut">
              <a:rPr lang="tr-TR" smtClean="0"/>
              <a:t>2.10.2024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417188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180A0534-9A88-774C-A375-9880FD572AFE}" type="datetimeFigureOut">
              <a:rPr lang="tr-TR" smtClean="0"/>
              <a:t>2.10.2024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484931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0A0534-9A88-774C-A375-9880FD572AFE}" type="datetimeFigureOut">
              <a:rPr lang="tr-TR" smtClean="0"/>
              <a:t>2.10.2024</a:t>
            </a:fld>
            <a:endParaRPr lang="tr-TR"/>
          </a:p>
        </p:txBody>
      </p:sp>
      <p:sp>
        <p:nvSpPr>
          <p:cNvPr id="3" name="Footer Placeholder 2"/>
          <p:cNvSpPr>
            <a:spLocks noGrp="1"/>
          </p:cNvSpPr>
          <p:nvPr>
            <p:ph type="ftr" sz="quarter" idx="11"/>
          </p:nvPr>
        </p:nvSpPr>
        <p:spPr/>
        <p:txBody>
          <a:bodyPr/>
          <a:lstStyle/>
          <a:p>
            <a:endParaRPr lang="tr-T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187787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180A0534-9A88-774C-A375-9880FD572AFE}" type="datetimeFigureOut">
              <a:rPr lang="tr-TR" smtClean="0"/>
              <a:t>2.10.2024</a:t>
            </a:fld>
            <a:endParaRPr lang="tr-TR"/>
          </a:p>
        </p:txBody>
      </p:sp>
      <p:sp>
        <p:nvSpPr>
          <p:cNvPr id="6" name="Footer Placeholder 5"/>
          <p:cNvSpPr>
            <a:spLocks noGrp="1"/>
          </p:cNvSpPr>
          <p:nvPr>
            <p:ph type="ftr" sz="quarter" idx="11"/>
          </p:nvPr>
        </p:nvSpPr>
        <p:spPr/>
        <p:txBody>
          <a:bodyPr/>
          <a:lstStyle/>
          <a:p>
            <a:endParaRPr lang="tr-T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050537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180A0534-9A88-774C-A375-9880FD572AFE}" type="datetimeFigureOut">
              <a:rPr lang="tr-TR" smtClean="0"/>
              <a:t>2.10.2024</a:t>
            </a:fld>
            <a:endParaRPr lang="tr-TR"/>
          </a:p>
        </p:txBody>
      </p:sp>
      <p:sp>
        <p:nvSpPr>
          <p:cNvPr id="6" name="Footer Placeholder 5"/>
          <p:cNvSpPr>
            <a:spLocks noGrp="1"/>
          </p:cNvSpPr>
          <p:nvPr>
            <p:ph type="ftr" sz="quarter" idx="11"/>
          </p:nvPr>
        </p:nvSpPr>
        <p:spPr/>
        <p:txBody>
          <a:bodyPr/>
          <a:lstStyle/>
          <a:p>
            <a:endParaRPr lang="tr-T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86C5D90-C050-D243-AF6C-8AD569C2EFF8}" type="slidenum">
              <a:rPr lang="tr-TR" smtClean="0"/>
              <a:t>‹#›</a:t>
            </a:fld>
            <a:endParaRPr lang="tr-TR"/>
          </a:p>
        </p:txBody>
      </p:sp>
    </p:spTree>
    <p:extLst>
      <p:ext uri="{BB962C8B-B14F-4D97-AF65-F5344CB8AC3E}">
        <p14:creationId xmlns:p14="http://schemas.microsoft.com/office/powerpoint/2010/main" val="3927497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180A0534-9A88-774C-A375-9880FD572AFE}" type="datetimeFigureOut">
              <a:rPr lang="tr-TR" smtClean="0"/>
              <a:t>2.10.2024</a:t>
            </a:fld>
            <a:endParaRPr lang="tr-TR"/>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tr-T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486C5D90-C050-D243-AF6C-8AD569C2EFF8}" type="slidenum">
              <a:rPr lang="tr-TR" smtClean="0"/>
              <a:t>‹#›</a:t>
            </a:fld>
            <a:endParaRPr lang="tr-TR"/>
          </a:p>
        </p:txBody>
      </p:sp>
    </p:spTree>
    <p:extLst>
      <p:ext uri="{BB962C8B-B14F-4D97-AF65-F5344CB8AC3E}">
        <p14:creationId xmlns:p14="http://schemas.microsoft.com/office/powerpoint/2010/main" val="122123923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ibrahimcayiroglu.com/" TargetMode="External"/><Relationship Id="rId2" Type="http://schemas.openxmlformats.org/officeDocument/2006/relationships/hyperlink" Target="https://ammaraslan.blogspot.com/p/goruntu-isleme.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8B8D665-DDC3-AD99-3CC6-C1F26185EF17}"/>
              </a:ext>
            </a:extLst>
          </p:cNvPr>
          <p:cNvSpPr>
            <a:spLocks noGrp="1"/>
          </p:cNvSpPr>
          <p:nvPr>
            <p:ph type="ctrTitle"/>
          </p:nvPr>
        </p:nvSpPr>
        <p:spPr/>
        <p:txBody>
          <a:bodyPr/>
          <a:lstStyle/>
          <a:p>
            <a:r>
              <a:rPr lang="tr-TR" dirty="0"/>
              <a:t>YMH463 Sayısal Görüntü İşleme Yöntemleri</a:t>
            </a:r>
          </a:p>
        </p:txBody>
      </p:sp>
      <p:sp>
        <p:nvSpPr>
          <p:cNvPr id="3" name="Alt Başlık 2">
            <a:extLst>
              <a:ext uri="{FF2B5EF4-FFF2-40B4-BE49-F238E27FC236}">
                <a16:creationId xmlns:a16="http://schemas.microsoft.com/office/drawing/2014/main" id="{5824D5DA-2F12-CEFC-8536-7156E8D803D1}"/>
              </a:ext>
            </a:extLst>
          </p:cNvPr>
          <p:cNvSpPr>
            <a:spLocks noGrp="1"/>
          </p:cNvSpPr>
          <p:nvPr>
            <p:ph type="subTitle" idx="1"/>
          </p:nvPr>
        </p:nvSpPr>
        <p:spPr/>
        <p:txBody>
          <a:bodyPr/>
          <a:lstStyle/>
          <a:p>
            <a:r>
              <a:rPr lang="tr-TR" dirty="0"/>
              <a:t>Görüntü işleme teknikleri Temelleri (Hafta-1)</a:t>
            </a:r>
          </a:p>
          <a:p>
            <a:r>
              <a:rPr lang="tr-TR" dirty="0"/>
              <a:t>Arş. Gör. ÖMER MİRAÇ KÖKÇAM</a:t>
            </a:r>
          </a:p>
          <a:p>
            <a:endParaRPr lang="tr-TR" dirty="0"/>
          </a:p>
        </p:txBody>
      </p:sp>
    </p:spTree>
    <p:extLst>
      <p:ext uri="{BB962C8B-B14F-4D97-AF65-F5344CB8AC3E}">
        <p14:creationId xmlns:p14="http://schemas.microsoft.com/office/powerpoint/2010/main" val="2540099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7B4E22-29E4-7243-3A42-28A63B595979}"/>
              </a:ext>
            </a:extLst>
          </p:cNvPr>
          <p:cNvSpPr>
            <a:spLocks noGrp="1"/>
          </p:cNvSpPr>
          <p:nvPr>
            <p:ph type="title"/>
          </p:nvPr>
        </p:nvSpPr>
        <p:spPr/>
        <p:txBody>
          <a:bodyPr/>
          <a:lstStyle/>
          <a:p>
            <a:r>
              <a:rPr lang="tr-TR" dirty="0"/>
              <a:t>Görüntü Türleri (İkili Görüntü)</a:t>
            </a:r>
          </a:p>
        </p:txBody>
      </p:sp>
      <p:sp>
        <p:nvSpPr>
          <p:cNvPr id="3" name="İçerik Yer Tutucusu 2">
            <a:extLst>
              <a:ext uri="{FF2B5EF4-FFF2-40B4-BE49-F238E27FC236}">
                <a16:creationId xmlns:a16="http://schemas.microsoft.com/office/drawing/2014/main" id="{E683EF97-152C-D72D-B046-3E2C7E92E94F}"/>
              </a:ext>
            </a:extLst>
          </p:cNvPr>
          <p:cNvSpPr>
            <a:spLocks noGrp="1"/>
          </p:cNvSpPr>
          <p:nvPr>
            <p:ph idx="1"/>
          </p:nvPr>
        </p:nvSpPr>
        <p:spPr>
          <a:xfrm>
            <a:off x="1154955" y="2603500"/>
            <a:ext cx="4603588" cy="3416300"/>
          </a:xfrm>
        </p:spPr>
        <p:txBody>
          <a:bodyPr/>
          <a:lstStyle/>
          <a:p>
            <a:r>
              <a:rPr lang="tr-TR" b="0" i="0" dirty="0">
                <a:solidFill>
                  <a:srgbClr val="000000"/>
                </a:solidFill>
                <a:effectLst/>
                <a:latin typeface="Times New Roman" panose="02020603050405020304" pitchFamily="18" charset="0"/>
              </a:rPr>
              <a:t>Siyah-Beyaz resim sadece iki değerden oluşan bir resimdir. Bu görüntüde her bir piksel ya siyah ya da beyaz olarak oluşur. Beyaz pikseller 1, siyah pikseller 0 değeri ile gösterilmektedir.</a:t>
            </a:r>
            <a:endParaRPr lang="tr-TR" dirty="0"/>
          </a:p>
        </p:txBody>
      </p:sp>
      <p:pic>
        <p:nvPicPr>
          <p:cNvPr id="7172" name="Picture 4" descr="Improved Handwritten Digit Recognition using Quantum K-Nearest Neighbor  Algorithm | International Journal of Theoretical Physics">
            <a:extLst>
              <a:ext uri="{FF2B5EF4-FFF2-40B4-BE49-F238E27FC236}">
                <a16:creationId xmlns:a16="http://schemas.microsoft.com/office/drawing/2014/main" id="{08390AD5-D945-A2A8-38B8-42B6124CF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9371" y="2603500"/>
            <a:ext cx="3907972" cy="2261185"/>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CDF7F1AD-9208-38BE-EFB3-F3B78CF90BF6}"/>
              </a:ext>
            </a:extLst>
          </p:cNvPr>
          <p:cNvSpPr txBox="1"/>
          <p:nvPr/>
        </p:nvSpPr>
        <p:spPr>
          <a:xfrm>
            <a:off x="6096000" y="4864685"/>
            <a:ext cx="5638800" cy="646331"/>
          </a:xfrm>
          <a:prstGeom prst="rect">
            <a:avLst/>
          </a:prstGeom>
          <a:noFill/>
        </p:spPr>
        <p:txBody>
          <a:bodyPr wrap="square">
            <a:spAutoFit/>
          </a:bodyPr>
          <a:lstStyle/>
          <a:p>
            <a:r>
              <a:rPr lang="tr-TR" dirty="0" err="1"/>
              <a:t>Kaynak:https</a:t>
            </a:r>
            <a:r>
              <a:rPr lang="tr-TR" dirty="0"/>
              <a:t>://</a:t>
            </a:r>
            <a:r>
              <a:rPr lang="tr-TR" dirty="0" err="1"/>
              <a:t>link.springer.com</a:t>
            </a:r>
            <a:r>
              <a:rPr lang="tr-TR" dirty="0"/>
              <a:t>/</a:t>
            </a:r>
            <a:r>
              <a:rPr lang="tr-TR" dirty="0" err="1"/>
              <a:t>article</a:t>
            </a:r>
            <a:r>
              <a:rPr lang="tr-TR" dirty="0"/>
              <a:t>/10.1007/s10773-019-04124-5</a:t>
            </a:r>
          </a:p>
        </p:txBody>
      </p:sp>
    </p:spTree>
    <p:extLst>
      <p:ext uri="{BB962C8B-B14F-4D97-AF65-F5344CB8AC3E}">
        <p14:creationId xmlns:p14="http://schemas.microsoft.com/office/powerpoint/2010/main" val="3732780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18CC3DE-F12B-FAEF-7C7B-E503EE79F762}"/>
              </a:ext>
            </a:extLst>
          </p:cNvPr>
          <p:cNvSpPr>
            <a:spLocks noGrp="1"/>
          </p:cNvSpPr>
          <p:nvPr>
            <p:ph type="title"/>
          </p:nvPr>
        </p:nvSpPr>
        <p:spPr/>
        <p:txBody>
          <a:bodyPr/>
          <a:lstStyle/>
          <a:p>
            <a:r>
              <a:rPr lang="tr-TR" dirty="0"/>
              <a:t>Görüntü İşleme</a:t>
            </a:r>
          </a:p>
        </p:txBody>
      </p:sp>
      <p:sp>
        <p:nvSpPr>
          <p:cNvPr id="3" name="İçerik Yer Tutucusu 2">
            <a:extLst>
              <a:ext uri="{FF2B5EF4-FFF2-40B4-BE49-F238E27FC236}">
                <a16:creationId xmlns:a16="http://schemas.microsoft.com/office/drawing/2014/main" id="{8660F50B-5894-D7AA-AC23-956BE11BF7E1}"/>
              </a:ext>
            </a:extLst>
          </p:cNvPr>
          <p:cNvSpPr>
            <a:spLocks noGrp="1"/>
          </p:cNvSpPr>
          <p:nvPr>
            <p:ph idx="1"/>
          </p:nvPr>
        </p:nvSpPr>
        <p:spPr/>
        <p:txBody>
          <a:bodyPr/>
          <a:lstStyle/>
          <a:p>
            <a:r>
              <a:rPr lang="tr-TR" dirty="0"/>
              <a:t>Görüntü İşleme (Gİ) askeri, endüstri, robotik, reklamcılık, astronomi, tıp, coğrafya, trafik gibi günlük yaşamın pek çok alanında kullanılan, alınan görüntünün işlenmesinden sonra devamında yapay sinir ağları (YSA), bulanık mantık gibi pek çok algoritma ile değerlendirilen bir teknolojidir.</a:t>
            </a:r>
          </a:p>
        </p:txBody>
      </p:sp>
    </p:spTree>
    <p:extLst>
      <p:ext uri="{BB962C8B-B14F-4D97-AF65-F5344CB8AC3E}">
        <p14:creationId xmlns:p14="http://schemas.microsoft.com/office/powerpoint/2010/main" val="640688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34C090-F574-6D2A-5E7E-FE062A869A0C}"/>
              </a:ext>
            </a:extLst>
          </p:cNvPr>
          <p:cNvSpPr>
            <a:spLocks noGrp="1"/>
          </p:cNvSpPr>
          <p:nvPr>
            <p:ph type="title"/>
          </p:nvPr>
        </p:nvSpPr>
        <p:spPr/>
        <p:txBody>
          <a:bodyPr/>
          <a:lstStyle/>
          <a:p>
            <a:r>
              <a:rPr lang="tr-TR" dirty="0"/>
              <a:t>Uygulama - 1</a:t>
            </a:r>
          </a:p>
        </p:txBody>
      </p:sp>
      <p:pic>
        <p:nvPicPr>
          <p:cNvPr id="5" name="İçerik Yer Tutucusu 4">
            <a:extLst>
              <a:ext uri="{FF2B5EF4-FFF2-40B4-BE49-F238E27FC236}">
                <a16:creationId xmlns:a16="http://schemas.microsoft.com/office/drawing/2014/main" id="{BC445823-4C14-C41A-3F97-3DB48ED5B8BE}"/>
              </a:ext>
            </a:extLst>
          </p:cNvPr>
          <p:cNvPicPr>
            <a:picLocks noGrp="1" noChangeAspect="1"/>
          </p:cNvPicPr>
          <p:nvPr>
            <p:ph idx="1"/>
          </p:nvPr>
        </p:nvPicPr>
        <p:blipFill>
          <a:blip r:embed="rId2"/>
          <a:stretch>
            <a:fillRect/>
          </a:stretch>
        </p:blipFill>
        <p:spPr>
          <a:xfrm>
            <a:off x="811659" y="1959627"/>
            <a:ext cx="2474732" cy="2378241"/>
          </a:xfrm>
        </p:spPr>
      </p:pic>
      <p:sp>
        <p:nvSpPr>
          <p:cNvPr id="9" name="Metin kutusu 8">
            <a:extLst>
              <a:ext uri="{FF2B5EF4-FFF2-40B4-BE49-F238E27FC236}">
                <a16:creationId xmlns:a16="http://schemas.microsoft.com/office/drawing/2014/main" id="{87001DB3-7AC7-6441-6715-E39AA1CDD6B4}"/>
              </a:ext>
            </a:extLst>
          </p:cNvPr>
          <p:cNvSpPr txBox="1"/>
          <p:nvPr/>
        </p:nvSpPr>
        <p:spPr>
          <a:xfrm>
            <a:off x="4939301" y="2389212"/>
            <a:ext cx="6097712" cy="646331"/>
          </a:xfrm>
          <a:prstGeom prst="rect">
            <a:avLst/>
          </a:prstGeom>
          <a:noFill/>
        </p:spPr>
        <p:txBody>
          <a:bodyPr wrap="square">
            <a:spAutoFit/>
          </a:bodyPr>
          <a:lstStyle/>
          <a:p>
            <a:r>
              <a:rPr lang="tr-TR" dirty="0"/>
              <a:t>𝐴 = [ 0 ⋯ 255 ⋮ ⋱ ⋮ 0 ⋯ 255 ] şeklinde verilen matrisin görünümünü </a:t>
            </a:r>
            <a:r>
              <a:rPr lang="tr-TR" dirty="0" err="1"/>
              <a:t>Python</a:t>
            </a:r>
            <a:r>
              <a:rPr lang="tr-TR" dirty="0"/>
              <a:t> ile yazıp çıktıyı alınız.</a:t>
            </a:r>
          </a:p>
        </p:txBody>
      </p:sp>
      <p:pic>
        <p:nvPicPr>
          <p:cNvPr id="11" name="Resim 10">
            <a:extLst>
              <a:ext uri="{FF2B5EF4-FFF2-40B4-BE49-F238E27FC236}">
                <a16:creationId xmlns:a16="http://schemas.microsoft.com/office/drawing/2014/main" id="{883B76A5-5C2C-72C5-E3F7-222045139C8E}"/>
              </a:ext>
            </a:extLst>
          </p:cNvPr>
          <p:cNvPicPr>
            <a:picLocks noChangeAspect="1"/>
          </p:cNvPicPr>
          <p:nvPr/>
        </p:nvPicPr>
        <p:blipFill>
          <a:blip r:embed="rId3"/>
          <a:stretch>
            <a:fillRect/>
          </a:stretch>
        </p:blipFill>
        <p:spPr>
          <a:xfrm>
            <a:off x="811659" y="4337868"/>
            <a:ext cx="2474732" cy="2378241"/>
          </a:xfrm>
          <a:prstGeom prst="rect">
            <a:avLst/>
          </a:prstGeom>
        </p:spPr>
      </p:pic>
    </p:spTree>
    <p:extLst>
      <p:ext uri="{BB962C8B-B14F-4D97-AF65-F5344CB8AC3E}">
        <p14:creationId xmlns:p14="http://schemas.microsoft.com/office/powerpoint/2010/main" val="14527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FDE3D2F-B272-F1B8-3A79-964501E89172}"/>
              </a:ext>
            </a:extLst>
          </p:cNvPr>
          <p:cNvSpPr>
            <a:spLocks noGrp="1"/>
          </p:cNvSpPr>
          <p:nvPr>
            <p:ph type="title"/>
          </p:nvPr>
        </p:nvSpPr>
        <p:spPr/>
        <p:txBody>
          <a:bodyPr/>
          <a:lstStyle/>
          <a:p>
            <a:r>
              <a:rPr lang="tr-TR" dirty="0"/>
              <a:t>Uygulama - 2</a:t>
            </a:r>
          </a:p>
        </p:txBody>
      </p:sp>
      <p:sp>
        <p:nvSpPr>
          <p:cNvPr id="3" name="İçerik Yer Tutucusu 2">
            <a:extLst>
              <a:ext uri="{FF2B5EF4-FFF2-40B4-BE49-F238E27FC236}">
                <a16:creationId xmlns:a16="http://schemas.microsoft.com/office/drawing/2014/main" id="{699EC91F-6E19-6898-281C-F16BC650BE23}"/>
              </a:ext>
            </a:extLst>
          </p:cNvPr>
          <p:cNvSpPr>
            <a:spLocks noGrp="1"/>
          </p:cNvSpPr>
          <p:nvPr>
            <p:ph idx="1"/>
          </p:nvPr>
        </p:nvSpPr>
        <p:spPr>
          <a:xfrm>
            <a:off x="1154955" y="2603500"/>
            <a:ext cx="4629396" cy="3416300"/>
          </a:xfrm>
        </p:spPr>
        <p:txBody>
          <a:bodyPr/>
          <a:lstStyle/>
          <a:p>
            <a:r>
              <a:rPr lang="tr-TR" dirty="0"/>
              <a:t>𝐴(𝑖,𝑗) = { 1; 𝑒ğ𝑒𝑟 √(𝑖 − 256) 2 + (𝑗 − 256) 2 &lt; 100 0; 𝑑𝑖ğ𝑒𝑟 matrisi ile verilen i=1,2,...,512 ve j=1,2,...,512 değerleri için oluşan şekli programlayarak gösteriniz. 512 sayısını değişkene bağlı olarak oluşturun.</a:t>
            </a:r>
          </a:p>
        </p:txBody>
      </p:sp>
      <p:pic>
        <p:nvPicPr>
          <p:cNvPr id="5" name="Resim 4">
            <a:extLst>
              <a:ext uri="{FF2B5EF4-FFF2-40B4-BE49-F238E27FC236}">
                <a16:creationId xmlns:a16="http://schemas.microsoft.com/office/drawing/2014/main" id="{D0473B26-715B-DB56-B46F-67289A0E4147}"/>
              </a:ext>
            </a:extLst>
          </p:cNvPr>
          <p:cNvPicPr>
            <a:picLocks noChangeAspect="1"/>
          </p:cNvPicPr>
          <p:nvPr/>
        </p:nvPicPr>
        <p:blipFill>
          <a:blip r:embed="rId2"/>
          <a:stretch>
            <a:fillRect/>
          </a:stretch>
        </p:blipFill>
        <p:spPr>
          <a:xfrm>
            <a:off x="7622455" y="2512245"/>
            <a:ext cx="3069374" cy="3025526"/>
          </a:xfrm>
          <a:prstGeom prst="rect">
            <a:avLst/>
          </a:prstGeom>
        </p:spPr>
      </p:pic>
    </p:spTree>
    <p:extLst>
      <p:ext uri="{BB962C8B-B14F-4D97-AF65-F5344CB8AC3E}">
        <p14:creationId xmlns:p14="http://schemas.microsoft.com/office/powerpoint/2010/main" val="440488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518F99B-5801-7FC6-8E26-622BEDD3F9D4}"/>
              </a:ext>
            </a:extLst>
          </p:cNvPr>
          <p:cNvSpPr>
            <a:spLocks noGrp="1"/>
          </p:cNvSpPr>
          <p:nvPr>
            <p:ph type="title"/>
          </p:nvPr>
        </p:nvSpPr>
        <p:spPr/>
        <p:txBody>
          <a:bodyPr/>
          <a:lstStyle/>
          <a:p>
            <a:r>
              <a:rPr lang="tr-TR" dirty="0"/>
              <a:t>Uygulama - 3</a:t>
            </a:r>
          </a:p>
        </p:txBody>
      </p:sp>
      <p:pic>
        <p:nvPicPr>
          <p:cNvPr id="1026" name="Picture 2">
            <a:extLst>
              <a:ext uri="{FF2B5EF4-FFF2-40B4-BE49-F238E27FC236}">
                <a16:creationId xmlns:a16="http://schemas.microsoft.com/office/drawing/2014/main" id="{E6A83ED6-B033-6112-687D-F9EBF2A4B70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4437" y="2687905"/>
            <a:ext cx="3163451" cy="3124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32DEDED-2E33-F0D8-59F6-E80A8EA96F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6606" y="2329275"/>
            <a:ext cx="1717926" cy="11269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1FF92CAD-66D9-A884-9EBC-DF3E51FBF1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6606" y="3687853"/>
            <a:ext cx="1717927" cy="11269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01B801E2-DDBE-C29E-E7B1-3A5BEF50EA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446605" y="5235348"/>
            <a:ext cx="1717927" cy="1126960"/>
          </a:xfrm>
          <a:prstGeom prst="rect">
            <a:avLst/>
          </a:prstGeom>
          <a:noFill/>
          <a:extLst>
            <a:ext uri="{909E8E84-426E-40DD-AFC4-6F175D3DCCD1}">
              <a14:hiddenFill xmlns:a14="http://schemas.microsoft.com/office/drawing/2010/main">
                <a:solidFill>
                  <a:srgbClr val="FFFFFF"/>
                </a:solidFill>
              </a14:hiddenFill>
            </a:ext>
          </a:extLst>
        </p:spPr>
      </p:pic>
      <p:sp>
        <p:nvSpPr>
          <p:cNvPr id="11" name="Sağ Ok 10">
            <a:extLst>
              <a:ext uri="{FF2B5EF4-FFF2-40B4-BE49-F238E27FC236}">
                <a16:creationId xmlns:a16="http://schemas.microsoft.com/office/drawing/2014/main" id="{F7F2FC85-EFF4-5D6B-EAC6-5D94CE9CE72B}"/>
              </a:ext>
            </a:extLst>
          </p:cNvPr>
          <p:cNvSpPr/>
          <p:nvPr/>
        </p:nvSpPr>
        <p:spPr>
          <a:xfrm>
            <a:off x="4766987" y="2650439"/>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0G0</a:t>
            </a:r>
          </a:p>
        </p:txBody>
      </p:sp>
      <p:sp>
        <p:nvSpPr>
          <p:cNvPr id="12" name="Sağ Ok 11">
            <a:extLst>
              <a:ext uri="{FF2B5EF4-FFF2-40B4-BE49-F238E27FC236}">
                <a16:creationId xmlns:a16="http://schemas.microsoft.com/office/drawing/2014/main" id="{54168493-1161-BA02-BB32-C29FAFC72CDF}"/>
              </a:ext>
            </a:extLst>
          </p:cNvPr>
          <p:cNvSpPr/>
          <p:nvPr/>
        </p:nvSpPr>
        <p:spPr>
          <a:xfrm>
            <a:off x="4766987" y="4007689"/>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00B</a:t>
            </a:r>
          </a:p>
        </p:txBody>
      </p:sp>
      <p:sp>
        <p:nvSpPr>
          <p:cNvPr id="13" name="Sağ Ok 12">
            <a:extLst>
              <a:ext uri="{FF2B5EF4-FFF2-40B4-BE49-F238E27FC236}">
                <a16:creationId xmlns:a16="http://schemas.microsoft.com/office/drawing/2014/main" id="{CAB81F1D-D1A7-7318-6DE1-7DA403185668}"/>
              </a:ext>
            </a:extLst>
          </p:cNvPr>
          <p:cNvSpPr/>
          <p:nvPr/>
        </p:nvSpPr>
        <p:spPr>
          <a:xfrm>
            <a:off x="4766987" y="5399700"/>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R00</a:t>
            </a:r>
          </a:p>
        </p:txBody>
      </p:sp>
      <p:sp>
        <p:nvSpPr>
          <p:cNvPr id="14" name="Dikdörtgen 13">
            <a:extLst>
              <a:ext uri="{FF2B5EF4-FFF2-40B4-BE49-F238E27FC236}">
                <a16:creationId xmlns:a16="http://schemas.microsoft.com/office/drawing/2014/main" id="{4F714612-7D46-EE34-EE51-7CCE0B532164}"/>
              </a:ext>
            </a:extLst>
          </p:cNvPr>
          <p:cNvSpPr/>
          <p:nvPr/>
        </p:nvSpPr>
        <p:spPr>
          <a:xfrm>
            <a:off x="1726553" y="5867679"/>
            <a:ext cx="2219218"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RGB</a:t>
            </a:r>
          </a:p>
        </p:txBody>
      </p:sp>
    </p:spTree>
    <p:extLst>
      <p:ext uri="{BB962C8B-B14F-4D97-AF65-F5344CB8AC3E}">
        <p14:creationId xmlns:p14="http://schemas.microsoft.com/office/powerpoint/2010/main" val="4118201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525B5EB-93C7-40F7-AA25-C54A224F5805}"/>
              </a:ext>
            </a:extLst>
          </p:cNvPr>
          <p:cNvSpPr>
            <a:spLocks noGrp="1"/>
          </p:cNvSpPr>
          <p:nvPr>
            <p:ph type="title"/>
          </p:nvPr>
        </p:nvSpPr>
        <p:spPr/>
        <p:txBody>
          <a:bodyPr/>
          <a:lstStyle/>
          <a:p>
            <a:r>
              <a:rPr lang="tr-TR" dirty="0"/>
              <a:t>Uygulama - 4</a:t>
            </a:r>
          </a:p>
        </p:txBody>
      </p:sp>
      <p:pic>
        <p:nvPicPr>
          <p:cNvPr id="2050" name="Picture 2">
            <a:extLst>
              <a:ext uri="{FF2B5EF4-FFF2-40B4-BE49-F238E27FC236}">
                <a16:creationId xmlns:a16="http://schemas.microsoft.com/office/drawing/2014/main" id="{A1B6E603-18F4-5442-356A-2638845723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6470" y="2072192"/>
            <a:ext cx="1751626" cy="1062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A50EDCD0-E0E6-EDD7-E175-D4DC58592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6470" y="3491457"/>
            <a:ext cx="1751626" cy="106261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40EE3A16-8321-D513-BBE2-4B8B9D595A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6470" y="4942268"/>
            <a:ext cx="1751626" cy="107753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E1FE99E2-684C-375D-F7E5-7746749C7B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0072" y="2611205"/>
            <a:ext cx="3967663" cy="2602787"/>
          </a:xfrm>
          <a:prstGeom prst="rect">
            <a:avLst/>
          </a:prstGeom>
          <a:noFill/>
          <a:extLst>
            <a:ext uri="{909E8E84-426E-40DD-AFC4-6F175D3DCCD1}">
              <a14:hiddenFill xmlns:a14="http://schemas.microsoft.com/office/drawing/2010/main">
                <a:solidFill>
                  <a:srgbClr val="FFFFFF"/>
                </a:solidFill>
              </a14:hiddenFill>
            </a:ext>
          </a:extLst>
        </p:spPr>
      </p:pic>
      <p:sp>
        <p:nvSpPr>
          <p:cNvPr id="4" name="Sağ Ok 3">
            <a:extLst>
              <a:ext uri="{FF2B5EF4-FFF2-40B4-BE49-F238E27FC236}">
                <a16:creationId xmlns:a16="http://schemas.microsoft.com/office/drawing/2014/main" id="{DAC896BB-42D0-3394-FD42-7B8EA4EA36DC}"/>
              </a:ext>
            </a:extLst>
          </p:cNvPr>
          <p:cNvSpPr/>
          <p:nvPr/>
        </p:nvSpPr>
        <p:spPr>
          <a:xfrm>
            <a:off x="5722898" y="2368889"/>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BGR</a:t>
            </a:r>
          </a:p>
        </p:txBody>
      </p:sp>
      <p:sp>
        <p:nvSpPr>
          <p:cNvPr id="5" name="Sağ Ok 4">
            <a:extLst>
              <a:ext uri="{FF2B5EF4-FFF2-40B4-BE49-F238E27FC236}">
                <a16:creationId xmlns:a16="http://schemas.microsoft.com/office/drawing/2014/main" id="{433E3B15-51FA-9420-8204-56C6D5B9E82D}"/>
              </a:ext>
            </a:extLst>
          </p:cNvPr>
          <p:cNvSpPr/>
          <p:nvPr/>
        </p:nvSpPr>
        <p:spPr>
          <a:xfrm>
            <a:off x="5722898" y="3726139"/>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GBR</a:t>
            </a:r>
          </a:p>
        </p:txBody>
      </p:sp>
      <p:sp>
        <p:nvSpPr>
          <p:cNvPr id="6" name="Sağ Ok 5">
            <a:extLst>
              <a:ext uri="{FF2B5EF4-FFF2-40B4-BE49-F238E27FC236}">
                <a16:creationId xmlns:a16="http://schemas.microsoft.com/office/drawing/2014/main" id="{41C4777B-7E53-CD69-3892-D4677E1A18B6}"/>
              </a:ext>
            </a:extLst>
          </p:cNvPr>
          <p:cNvSpPr/>
          <p:nvPr/>
        </p:nvSpPr>
        <p:spPr>
          <a:xfrm>
            <a:off x="5722898" y="5118150"/>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GRB</a:t>
            </a:r>
          </a:p>
        </p:txBody>
      </p:sp>
      <p:sp>
        <p:nvSpPr>
          <p:cNvPr id="7" name="Dikdörtgen 6">
            <a:extLst>
              <a:ext uri="{FF2B5EF4-FFF2-40B4-BE49-F238E27FC236}">
                <a16:creationId xmlns:a16="http://schemas.microsoft.com/office/drawing/2014/main" id="{E927D119-EA33-2707-48D7-39D5E25A6FFF}"/>
              </a:ext>
            </a:extLst>
          </p:cNvPr>
          <p:cNvSpPr/>
          <p:nvPr/>
        </p:nvSpPr>
        <p:spPr>
          <a:xfrm>
            <a:off x="1894294" y="5360466"/>
            <a:ext cx="2219218"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dirty="0"/>
              <a:t>RGB</a:t>
            </a:r>
          </a:p>
        </p:txBody>
      </p:sp>
    </p:spTree>
    <p:extLst>
      <p:ext uri="{BB962C8B-B14F-4D97-AF65-F5344CB8AC3E}">
        <p14:creationId xmlns:p14="http://schemas.microsoft.com/office/powerpoint/2010/main" val="2052653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120B491-B46D-4DDC-2D55-5E0E1614E6F5}"/>
              </a:ext>
            </a:extLst>
          </p:cNvPr>
          <p:cNvSpPr>
            <a:spLocks noGrp="1"/>
          </p:cNvSpPr>
          <p:nvPr>
            <p:ph type="title"/>
          </p:nvPr>
        </p:nvSpPr>
        <p:spPr/>
        <p:txBody>
          <a:bodyPr/>
          <a:lstStyle/>
          <a:p>
            <a:r>
              <a:rPr lang="tr-TR" dirty="0"/>
              <a:t>Uygulama - 5</a:t>
            </a:r>
          </a:p>
        </p:txBody>
      </p:sp>
      <p:pic>
        <p:nvPicPr>
          <p:cNvPr id="3074" name="Picture 2">
            <a:extLst>
              <a:ext uri="{FF2B5EF4-FFF2-40B4-BE49-F238E27FC236}">
                <a16:creationId xmlns:a16="http://schemas.microsoft.com/office/drawing/2014/main" id="{739FDD90-CEDA-6B38-6BEC-DF105D4E367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65032" y="3030867"/>
            <a:ext cx="3545553" cy="2325883"/>
          </a:xfrm>
          <a:prstGeom prst="rect">
            <a:avLst/>
          </a:prstGeom>
          <a:noFill/>
          <a:extLst>
            <a:ext uri="{909E8E84-426E-40DD-AFC4-6F175D3DCCD1}">
              <a14:hiddenFill xmlns:a14="http://schemas.microsoft.com/office/drawing/2010/main">
                <a:solidFill>
                  <a:srgbClr val="FFFFFF"/>
                </a:solidFill>
              </a14:hiddenFill>
            </a:ext>
          </a:extLst>
        </p:spPr>
      </p:pic>
      <p:sp>
        <p:nvSpPr>
          <p:cNvPr id="4" name="Sağ Ok 3">
            <a:extLst>
              <a:ext uri="{FF2B5EF4-FFF2-40B4-BE49-F238E27FC236}">
                <a16:creationId xmlns:a16="http://schemas.microsoft.com/office/drawing/2014/main" id="{2AD10DDB-1B1A-ED00-098C-6D2F289D7F3A}"/>
              </a:ext>
            </a:extLst>
          </p:cNvPr>
          <p:cNvSpPr/>
          <p:nvPr/>
        </p:nvSpPr>
        <p:spPr>
          <a:xfrm>
            <a:off x="5652802" y="3951492"/>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Resim 5">
            <a:extLst>
              <a:ext uri="{FF2B5EF4-FFF2-40B4-BE49-F238E27FC236}">
                <a16:creationId xmlns:a16="http://schemas.microsoft.com/office/drawing/2014/main" id="{5326A4FC-13D3-B320-53BA-41F83694B478}"/>
              </a:ext>
            </a:extLst>
          </p:cNvPr>
          <p:cNvPicPr>
            <a:picLocks noChangeAspect="1"/>
          </p:cNvPicPr>
          <p:nvPr/>
        </p:nvPicPr>
        <p:blipFill>
          <a:blip r:embed="rId3"/>
          <a:stretch>
            <a:fillRect/>
          </a:stretch>
        </p:blipFill>
        <p:spPr>
          <a:xfrm>
            <a:off x="7373428" y="2945141"/>
            <a:ext cx="3831084" cy="2602904"/>
          </a:xfrm>
          <a:prstGeom prst="rect">
            <a:avLst/>
          </a:prstGeom>
        </p:spPr>
      </p:pic>
    </p:spTree>
    <p:extLst>
      <p:ext uri="{BB962C8B-B14F-4D97-AF65-F5344CB8AC3E}">
        <p14:creationId xmlns:p14="http://schemas.microsoft.com/office/powerpoint/2010/main" val="2206796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ikdörtgen 9">
            <a:extLst>
              <a:ext uri="{FF2B5EF4-FFF2-40B4-BE49-F238E27FC236}">
                <a16:creationId xmlns:a16="http://schemas.microsoft.com/office/drawing/2014/main" id="{AEB48290-8076-483E-9940-1BAC7F90BB8E}"/>
              </a:ext>
            </a:extLst>
          </p:cNvPr>
          <p:cNvSpPr/>
          <p:nvPr/>
        </p:nvSpPr>
        <p:spPr>
          <a:xfrm>
            <a:off x="6839627" y="2667357"/>
            <a:ext cx="4762500" cy="31242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Başlık 1">
            <a:extLst>
              <a:ext uri="{FF2B5EF4-FFF2-40B4-BE49-F238E27FC236}">
                <a16:creationId xmlns:a16="http://schemas.microsoft.com/office/drawing/2014/main" id="{DE018323-5E26-83A1-1D98-4B6997FF103F}"/>
              </a:ext>
            </a:extLst>
          </p:cNvPr>
          <p:cNvSpPr>
            <a:spLocks noGrp="1"/>
          </p:cNvSpPr>
          <p:nvPr>
            <p:ph type="title"/>
          </p:nvPr>
        </p:nvSpPr>
        <p:spPr/>
        <p:txBody>
          <a:bodyPr/>
          <a:lstStyle/>
          <a:p>
            <a:r>
              <a:rPr lang="tr-TR" dirty="0"/>
              <a:t>Uygulama - 6</a:t>
            </a:r>
          </a:p>
        </p:txBody>
      </p:sp>
      <p:pic>
        <p:nvPicPr>
          <p:cNvPr id="4" name="Picture 2">
            <a:extLst>
              <a:ext uri="{FF2B5EF4-FFF2-40B4-BE49-F238E27FC236}">
                <a16:creationId xmlns:a16="http://schemas.microsoft.com/office/drawing/2014/main" id="{8AD7CA98-FF28-B9B3-7ACD-E41A1C1AC40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9051" y="2667357"/>
            <a:ext cx="4762500" cy="3124200"/>
          </a:xfrm>
          <a:prstGeom prst="rect">
            <a:avLst/>
          </a:prstGeom>
          <a:noFill/>
          <a:extLst>
            <a:ext uri="{909E8E84-426E-40DD-AFC4-6F175D3DCCD1}">
              <a14:hiddenFill xmlns:a14="http://schemas.microsoft.com/office/drawing/2010/main">
                <a:solidFill>
                  <a:srgbClr val="FFFFFF"/>
                </a:solidFill>
              </a14:hiddenFill>
            </a:ext>
          </a:extLst>
        </p:spPr>
      </p:pic>
      <p:sp>
        <p:nvSpPr>
          <p:cNvPr id="5" name="Sağ Ok 4">
            <a:extLst>
              <a:ext uri="{FF2B5EF4-FFF2-40B4-BE49-F238E27FC236}">
                <a16:creationId xmlns:a16="http://schemas.microsoft.com/office/drawing/2014/main" id="{C6E53D8B-FA44-575F-6F59-72D33BB86443}"/>
              </a:ext>
            </a:extLst>
          </p:cNvPr>
          <p:cNvSpPr/>
          <p:nvPr/>
        </p:nvSpPr>
        <p:spPr>
          <a:xfrm>
            <a:off x="5606796" y="3987141"/>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9" name="Resim 8">
            <a:extLst>
              <a:ext uri="{FF2B5EF4-FFF2-40B4-BE49-F238E27FC236}">
                <a16:creationId xmlns:a16="http://schemas.microsoft.com/office/drawing/2014/main" id="{292D693D-3559-6552-0B55-374696852FE6}"/>
              </a:ext>
            </a:extLst>
          </p:cNvPr>
          <p:cNvPicPr>
            <a:picLocks noChangeAspect="1"/>
          </p:cNvPicPr>
          <p:nvPr/>
        </p:nvPicPr>
        <p:blipFill>
          <a:blip r:embed="rId3"/>
          <a:stretch>
            <a:fillRect/>
          </a:stretch>
        </p:blipFill>
        <p:spPr>
          <a:xfrm>
            <a:off x="7911671" y="3342169"/>
            <a:ext cx="2618874" cy="1784636"/>
          </a:xfrm>
          <a:prstGeom prst="rect">
            <a:avLst/>
          </a:prstGeom>
        </p:spPr>
      </p:pic>
    </p:spTree>
    <p:extLst>
      <p:ext uri="{BB962C8B-B14F-4D97-AF65-F5344CB8AC3E}">
        <p14:creationId xmlns:p14="http://schemas.microsoft.com/office/powerpoint/2010/main" val="3660456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5768D04-C26E-A2B1-8D08-86D8271183AC}"/>
              </a:ext>
            </a:extLst>
          </p:cNvPr>
          <p:cNvSpPr>
            <a:spLocks noGrp="1"/>
          </p:cNvSpPr>
          <p:nvPr>
            <p:ph type="title"/>
          </p:nvPr>
        </p:nvSpPr>
        <p:spPr/>
        <p:txBody>
          <a:bodyPr/>
          <a:lstStyle/>
          <a:p>
            <a:r>
              <a:rPr lang="tr-TR" dirty="0"/>
              <a:t>Kullanılan Kaynaklar</a:t>
            </a:r>
          </a:p>
        </p:txBody>
      </p:sp>
      <p:sp>
        <p:nvSpPr>
          <p:cNvPr id="3" name="İçerik Yer Tutucusu 2">
            <a:extLst>
              <a:ext uri="{FF2B5EF4-FFF2-40B4-BE49-F238E27FC236}">
                <a16:creationId xmlns:a16="http://schemas.microsoft.com/office/drawing/2014/main" id="{2AAB487E-B2AA-F106-0903-3DE69BB76F10}"/>
              </a:ext>
            </a:extLst>
          </p:cNvPr>
          <p:cNvSpPr>
            <a:spLocks noGrp="1"/>
          </p:cNvSpPr>
          <p:nvPr>
            <p:ph idx="1"/>
          </p:nvPr>
        </p:nvSpPr>
        <p:spPr/>
        <p:txBody>
          <a:bodyPr/>
          <a:lstStyle/>
          <a:p>
            <a:r>
              <a:rPr lang="tr-TR" dirty="0">
                <a:hlinkClick r:id="rId2"/>
              </a:rPr>
              <a:t>https://ammaraslan.blogspot.com/p/goruntu-isleme.html</a:t>
            </a:r>
            <a:endParaRPr lang="tr-TR" dirty="0"/>
          </a:p>
          <a:p>
            <a:r>
              <a:rPr lang="tr-TR" dirty="0">
                <a:hlinkClick r:id="rId3"/>
              </a:rPr>
              <a:t>https://www.ibrahimcayiroglu.com</a:t>
            </a:r>
            <a:r>
              <a:rPr lang="tr-TR">
                <a:hlinkClick r:id="rId3"/>
              </a:rPr>
              <a:t>/</a:t>
            </a:r>
            <a:endParaRPr lang="tr-TR"/>
          </a:p>
          <a:p>
            <a:endParaRPr lang="tr-TR" dirty="0"/>
          </a:p>
          <a:p>
            <a:endParaRPr lang="tr-TR" dirty="0"/>
          </a:p>
        </p:txBody>
      </p:sp>
    </p:spTree>
    <p:extLst>
      <p:ext uri="{BB962C8B-B14F-4D97-AF65-F5344CB8AC3E}">
        <p14:creationId xmlns:p14="http://schemas.microsoft.com/office/powerpoint/2010/main" val="1322451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C270E1-515F-D513-93B5-2117CDFD749F}"/>
              </a:ext>
            </a:extLst>
          </p:cNvPr>
          <p:cNvSpPr>
            <a:spLocks noGrp="1"/>
          </p:cNvSpPr>
          <p:nvPr>
            <p:ph type="title"/>
          </p:nvPr>
        </p:nvSpPr>
        <p:spPr/>
        <p:txBody>
          <a:bodyPr/>
          <a:lstStyle/>
          <a:p>
            <a:r>
              <a:rPr lang="tr-TR" dirty="0"/>
              <a:t>Görüntü nedir?</a:t>
            </a:r>
          </a:p>
        </p:txBody>
      </p:sp>
      <p:sp>
        <p:nvSpPr>
          <p:cNvPr id="3" name="İçerik Yer Tutucusu 2">
            <a:extLst>
              <a:ext uri="{FF2B5EF4-FFF2-40B4-BE49-F238E27FC236}">
                <a16:creationId xmlns:a16="http://schemas.microsoft.com/office/drawing/2014/main" id="{FCD9ADB6-F7B5-E0C4-AC11-C7CB0C985256}"/>
              </a:ext>
            </a:extLst>
          </p:cNvPr>
          <p:cNvSpPr>
            <a:spLocks noGrp="1"/>
          </p:cNvSpPr>
          <p:nvPr>
            <p:ph idx="1"/>
          </p:nvPr>
        </p:nvSpPr>
        <p:spPr>
          <a:xfrm>
            <a:off x="1154955" y="2603500"/>
            <a:ext cx="5224074" cy="3416300"/>
          </a:xfrm>
        </p:spPr>
        <p:txBody>
          <a:bodyPr/>
          <a:lstStyle/>
          <a:p>
            <a:r>
              <a:rPr lang="tr-TR" dirty="0"/>
              <a:t>Görüntü, ışık ya da diğer elektromanyetik dalgaların bir nesneden yansımasının veya yayılmasının algılanmasıyla oluşan bir temsil biçimidir. Görüntüler, gözle görülebilen ya da elektronik cihazlar tarafından algılanabilen, üç boyutlu dünyanın </a:t>
            </a:r>
            <a:r>
              <a:rPr lang="tr-TR" b="1" dirty="0"/>
              <a:t>iki boyutlu ifadeleridir</a:t>
            </a:r>
            <a:r>
              <a:rPr lang="tr-TR" dirty="0"/>
              <a:t>.</a:t>
            </a:r>
          </a:p>
        </p:txBody>
      </p:sp>
      <p:pic>
        <p:nvPicPr>
          <p:cNvPr id="2052" name="Picture 4" descr="How to: Learn the properties of 2D and 3D Shapes - Maths-Whizz">
            <a:extLst>
              <a:ext uri="{FF2B5EF4-FFF2-40B4-BE49-F238E27FC236}">
                <a16:creationId xmlns:a16="http://schemas.microsoft.com/office/drawing/2014/main" id="{35F794C3-06B2-8392-CAE1-2692B4AD5F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5560" y="2379132"/>
            <a:ext cx="3983182" cy="3020182"/>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6E95C316-D517-1884-7098-C534B6DD81AA}"/>
              </a:ext>
            </a:extLst>
          </p:cNvPr>
          <p:cNvSpPr txBox="1"/>
          <p:nvPr/>
        </p:nvSpPr>
        <p:spPr>
          <a:xfrm>
            <a:off x="6379029" y="5410585"/>
            <a:ext cx="6096000" cy="646331"/>
          </a:xfrm>
          <a:prstGeom prst="rect">
            <a:avLst/>
          </a:prstGeom>
          <a:noFill/>
        </p:spPr>
        <p:txBody>
          <a:bodyPr wrap="square">
            <a:spAutoFit/>
          </a:bodyPr>
          <a:lstStyle/>
          <a:p>
            <a:r>
              <a:rPr lang="tr-TR" dirty="0"/>
              <a:t>Kaynak : </a:t>
            </a:r>
            <a:r>
              <a:rPr lang="tr-TR" dirty="0" err="1"/>
              <a:t>https</a:t>
            </a:r>
            <a:r>
              <a:rPr lang="tr-TR" dirty="0"/>
              <a:t>://</a:t>
            </a:r>
            <a:r>
              <a:rPr lang="tr-TR" dirty="0" err="1"/>
              <a:t>whizz.com</a:t>
            </a:r>
            <a:r>
              <a:rPr lang="tr-TR" dirty="0"/>
              <a:t>/en-us/</a:t>
            </a:r>
            <a:r>
              <a:rPr lang="tr-TR" dirty="0" err="1"/>
              <a:t>blog</a:t>
            </a:r>
            <a:r>
              <a:rPr lang="tr-TR" dirty="0"/>
              <a:t>/how-to-learn-the-properties-of-2d-and-3d-shapes/</a:t>
            </a:r>
          </a:p>
        </p:txBody>
      </p:sp>
    </p:spTree>
    <p:extLst>
      <p:ext uri="{BB962C8B-B14F-4D97-AF65-F5344CB8AC3E}">
        <p14:creationId xmlns:p14="http://schemas.microsoft.com/office/powerpoint/2010/main" val="2773216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4F431A3-EF35-A1F4-0996-B63CF41F0100}"/>
              </a:ext>
            </a:extLst>
          </p:cNvPr>
          <p:cNvSpPr>
            <a:spLocks noGrp="1"/>
          </p:cNvSpPr>
          <p:nvPr>
            <p:ph type="title"/>
          </p:nvPr>
        </p:nvSpPr>
        <p:spPr/>
        <p:txBody>
          <a:bodyPr/>
          <a:lstStyle/>
          <a:p>
            <a:r>
              <a:rPr lang="tr-TR" dirty="0"/>
              <a:t>Sayısal Görüntü Nedir?</a:t>
            </a:r>
          </a:p>
        </p:txBody>
      </p:sp>
      <p:sp>
        <p:nvSpPr>
          <p:cNvPr id="3" name="İçerik Yer Tutucusu 2">
            <a:extLst>
              <a:ext uri="{FF2B5EF4-FFF2-40B4-BE49-F238E27FC236}">
                <a16:creationId xmlns:a16="http://schemas.microsoft.com/office/drawing/2014/main" id="{22B0325F-D399-7ECC-CFD9-64E21DF4010B}"/>
              </a:ext>
            </a:extLst>
          </p:cNvPr>
          <p:cNvSpPr>
            <a:spLocks noGrp="1"/>
          </p:cNvSpPr>
          <p:nvPr>
            <p:ph idx="1"/>
          </p:nvPr>
        </p:nvSpPr>
        <p:spPr>
          <a:xfrm>
            <a:off x="1154955" y="2603500"/>
            <a:ext cx="4941045" cy="3416300"/>
          </a:xfrm>
        </p:spPr>
        <p:txBody>
          <a:bodyPr/>
          <a:lstStyle/>
          <a:p>
            <a:r>
              <a:rPr lang="tr-TR" b="0" i="0" dirty="0">
                <a:solidFill>
                  <a:srgbClr val="000000"/>
                </a:solidFill>
                <a:effectLst/>
                <a:latin typeface="Times New Roman" panose="02020603050405020304" pitchFamily="18" charset="0"/>
              </a:rPr>
              <a:t>Sayısal görüntü satır ve sütundan oluşan 2 boyutlu matristen oluşur. Satır ve sütunların kesiştiği her bölgeye piksel denir. </a:t>
            </a:r>
            <a:r>
              <a:rPr lang="tr-TR" b="1" i="0" dirty="0">
                <a:solidFill>
                  <a:srgbClr val="000000"/>
                </a:solidFill>
                <a:effectLst/>
                <a:latin typeface="Times New Roman" panose="02020603050405020304" pitchFamily="18" charset="0"/>
              </a:rPr>
              <a:t>Piksel</a:t>
            </a:r>
            <a:r>
              <a:rPr lang="tr-TR" b="0" i="0" dirty="0">
                <a:solidFill>
                  <a:srgbClr val="000000"/>
                </a:solidFill>
                <a:effectLst/>
                <a:latin typeface="Times New Roman" panose="02020603050405020304" pitchFamily="18" charset="0"/>
              </a:rPr>
              <a:t> kare şeklinde görüntünün en küçük birimidir.</a:t>
            </a:r>
            <a:endParaRPr lang="tr-TR" dirty="0"/>
          </a:p>
        </p:txBody>
      </p:sp>
      <p:sp>
        <p:nvSpPr>
          <p:cNvPr id="6" name="Metin kutusu 5">
            <a:extLst>
              <a:ext uri="{FF2B5EF4-FFF2-40B4-BE49-F238E27FC236}">
                <a16:creationId xmlns:a16="http://schemas.microsoft.com/office/drawing/2014/main" id="{D4AB376A-4AFE-9733-087E-12B94DE162AE}"/>
              </a:ext>
            </a:extLst>
          </p:cNvPr>
          <p:cNvSpPr txBox="1"/>
          <p:nvPr/>
        </p:nvSpPr>
        <p:spPr>
          <a:xfrm>
            <a:off x="6384746" y="5238001"/>
            <a:ext cx="5029200" cy="646331"/>
          </a:xfrm>
          <a:prstGeom prst="rect">
            <a:avLst/>
          </a:prstGeom>
          <a:noFill/>
        </p:spPr>
        <p:txBody>
          <a:bodyPr wrap="square">
            <a:spAutoFit/>
          </a:bodyPr>
          <a:lstStyle/>
          <a:p>
            <a:r>
              <a:rPr lang="tr-TR" dirty="0" err="1"/>
              <a:t>Kaynak:https</a:t>
            </a:r>
            <a:r>
              <a:rPr lang="tr-TR" dirty="0"/>
              <a:t>://</a:t>
            </a:r>
            <a:r>
              <a:rPr lang="tr-TR" dirty="0" err="1"/>
              <a:t>ammaraslan.blogspot.com</a:t>
            </a:r>
            <a:r>
              <a:rPr lang="tr-TR" dirty="0"/>
              <a:t>/p/</a:t>
            </a:r>
            <a:r>
              <a:rPr lang="tr-TR" dirty="0" err="1"/>
              <a:t>goruntu-isleme.html</a:t>
            </a:r>
            <a:endParaRPr lang="tr-TR" dirty="0"/>
          </a:p>
        </p:txBody>
      </p:sp>
      <p:pic>
        <p:nvPicPr>
          <p:cNvPr id="1034" name="Picture 10">
            <a:extLst>
              <a:ext uri="{FF2B5EF4-FFF2-40B4-BE49-F238E27FC236}">
                <a16:creationId xmlns:a16="http://schemas.microsoft.com/office/drawing/2014/main" id="{1AB69392-277E-F5CB-D17D-31E983FDFF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745" y="2614386"/>
            <a:ext cx="5029200" cy="257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867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861002B-0B38-0DC2-2C5C-F888F5E43F00}"/>
              </a:ext>
            </a:extLst>
          </p:cNvPr>
          <p:cNvSpPr>
            <a:spLocks noGrp="1"/>
          </p:cNvSpPr>
          <p:nvPr>
            <p:ph type="title"/>
          </p:nvPr>
        </p:nvSpPr>
        <p:spPr/>
        <p:txBody>
          <a:bodyPr/>
          <a:lstStyle/>
          <a:p>
            <a:r>
              <a:rPr lang="tr-TR" dirty="0"/>
              <a:t>Çözünürlük nedir?</a:t>
            </a:r>
          </a:p>
        </p:txBody>
      </p:sp>
      <p:sp>
        <p:nvSpPr>
          <p:cNvPr id="3" name="İçerik Yer Tutucusu 2">
            <a:extLst>
              <a:ext uri="{FF2B5EF4-FFF2-40B4-BE49-F238E27FC236}">
                <a16:creationId xmlns:a16="http://schemas.microsoft.com/office/drawing/2014/main" id="{5F394261-BD79-41BC-12AD-CAED55809CE6}"/>
              </a:ext>
            </a:extLst>
          </p:cNvPr>
          <p:cNvSpPr>
            <a:spLocks noGrp="1"/>
          </p:cNvSpPr>
          <p:nvPr>
            <p:ph idx="1"/>
          </p:nvPr>
        </p:nvSpPr>
        <p:spPr>
          <a:xfrm>
            <a:off x="1154955" y="2603500"/>
            <a:ext cx="5398245" cy="3416300"/>
          </a:xfrm>
        </p:spPr>
        <p:txBody>
          <a:bodyPr/>
          <a:lstStyle/>
          <a:p>
            <a:r>
              <a:rPr lang="tr-TR" b="0" i="0" dirty="0">
                <a:solidFill>
                  <a:srgbClr val="000000"/>
                </a:solidFill>
                <a:effectLst/>
                <a:latin typeface="Times New Roman" panose="02020603050405020304" pitchFamily="18" charset="0"/>
              </a:rPr>
              <a:t>Çözünürlük en ince detayların ayırt edilebilmesidir. Sayısal görüntünün örneklenme frekansı miktarı, çözünürlük için iyi bir göstergedir. Sayısal görüntülerin çözünürlüğünü açıklamada inç başına düşen nokta miktarı (DPI) veya inç başına düşen piksel miktarı (PPI) terimleri kullanılır.</a:t>
            </a:r>
            <a:endParaRPr lang="tr-TR" dirty="0"/>
          </a:p>
        </p:txBody>
      </p:sp>
      <p:pic>
        <p:nvPicPr>
          <p:cNvPr id="3074" name="Picture 2" descr="What is low resolution ? What details do I look for to be high definition -  Google Photos Community">
            <a:extLst>
              <a:ext uri="{FF2B5EF4-FFF2-40B4-BE49-F238E27FC236}">
                <a16:creationId xmlns:a16="http://schemas.microsoft.com/office/drawing/2014/main" id="{E8BF5E5E-65BE-288B-22B5-B23707092A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603500"/>
            <a:ext cx="4692650" cy="18986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DB0A890F-7D0F-45F7-9D06-5FA82420E37B}"/>
              </a:ext>
            </a:extLst>
          </p:cNvPr>
          <p:cNvSpPr txBox="1"/>
          <p:nvPr/>
        </p:nvSpPr>
        <p:spPr>
          <a:xfrm>
            <a:off x="6553200" y="4670949"/>
            <a:ext cx="5061857" cy="1200329"/>
          </a:xfrm>
          <a:prstGeom prst="rect">
            <a:avLst/>
          </a:prstGeom>
          <a:noFill/>
        </p:spPr>
        <p:txBody>
          <a:bodyPr wrap="square">
            <a:spAutoFit/>
          </a:bodyPr>
          <a:lstStyle/>
          <a:p>
            <a:r>
              <a:rPr lang="tr-TR" dirty="0" err="1"/>
              <a:t>https</a:t>
            </a:r>
            <a:r>
              <a:rPr lang="tr-TR" dirty="0"/>
              <a:t>://</a:t>
            </a:r>
            <a:r>
              <a:rPr lang="tr-TR" dirty="0" err="1"/>
              <a:t>support.google.com</a:t>
            </a:r>
            <a:r>
              <a:rPr lang="tr-TR" dirty="0"/>
              <a:t>/</a:t>
            </a:r>
            <a:r>
              <a:rPr lang="tr-TR" dirty="0" err="1"/>
              <a:t>photos</a:t>
            </a:r>
            <a:r>
              <a:rPr lang="tr-TR" dirty="0"/>
              <a:t>/</a:t>
            </a:r>
            <a:r>
              <a:rPr lang="tr-TR" dirty="0" err="1"/>
              <a:t>thread</a:t>
            </a:r>
            <a:r>
              <a:rPr lang="tr-TR" dirty="0"/>
              <a:t>/21196444/what-is-low-resolution-what-details-do-i-look-for-to-be-high-definition?hl=en</a:t>
            </a:r>
          </a:p>
        </p:txBody>
      </p:sp>
    </p:spTree>
    <p:extLst>
      <p:ext uri="{BB962C8B-B14F-4D97-AF65-F5344CB8AC3E}">
        <p14:creationId xmlns:p14="http://schemas.microsoft.com/office/powerpoint/2010/main" val="3706749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D94F33-1890-6C55-76BB-A30925BA0031}"/>
              </a:ext>
            </a:extLst>
          </p:cNvPr>
          <p:cNvSpPr>
            <a:spLocks noGrp="1"/>
          </p:cNvSpPr>
          <p:nvPr>
            <p:ph type="title"/>
          </p:nvPr>
        </p:nvSpPr>
        <p:spPr/>
        <p:txBody>
          <a:bodyPr/>
          <a:lstStyle/>
          <a:p>
            <a:r>
              <a:rPr lang="tr-TR" dirty="0"/>
              <a:t>Piksel Boyutları</a:t>
            </a:r>
          </a:p>
        </p:txBody>
      </p:sp>
      <p:sp>
        <p:nvSpPr>
          <p:cNvPr id="3" name="İçerik Yer Tutucusu 2">
            <a:extLst>
              <a:ext uri="{FF2B5EF4-FFF2-40B4-BE49-F238E27FC236}">
                <a16:creationId xmlns:a16="http://schemas.microsoft.com/office/drawing/2014/main" id="{6CC75222-01C7-8D61-7B4C-DC595A434943}"/>
              </a:ext>
            </a:extLst>
          </p:cNvPr>
          <p:cNvSpPr>
            <a:spLocks noGrp="1"/>
          </p:cNvSpPr>
          <p:nvPr>
            <p:ph idx="1"/>
          </p:nvPr>
        </p:nvSpPr>
        <p:spPr>
          <a:xfrm>
            <a:off x="1154955" y="2603500"/>
            <a:ext cx="4418531" cy="3416300"/>
          </a:xfrm>
        </p:spPr>
        <p:txBody>
          <a:bodyPr/>
          <a:lstStyle/>
          <a:p>
            <a:r>
              <a:rPr lang="tr-TR" b="0" i="0" dirty="0">
                <a:solidFill>
                  <a:srgbClr val="000000"/>
                </a:solidFill>
                <a:effectLst/>
                <a:latin typeface="Times New Roman" panose="02020603050405020304" pitchFamily="18" charset="0"/>
              </a:rPr>
              <a:t>Piksel boyutları, piksel ile ifade edilmiş görüntünün yatay ve düşey ölçüleridir. Piksel boyutları, genişlik ve yüksekliğin her ikisinin de çözünürlük (DPI) ile çarpımıyla açıklanabilir.</a:t>
            </a:r>
            <a:endParaRPr lang="tr-TR" dirty="0"/>
          </a:p>
        </p:txBody>
      </p:sp>
      <p:pic>
        <p:nvPicPr>
          <p:cNvPr id="4098" name="Picture 2" descr="Image Size and Resolution – Nextra">
            <a:extLst>
              <a:ext uri="{FF2B5EF4-FFF2-40B4-BE49-F238E27FC236}">
                <a16:creationId xmlns:a16="http://schemas.microsoft.com/office/drawing/2014/main" id="{2A17AE93-7858-9854-6182-EDC30F728F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603500"/>
            <a:ext cx="5399314" cy="2005058"/>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2A676327-CC5C-0DD0-83D1-F9DC4347E3E4}"/>
              </a:ext>
            </a:extLst>
          </p:cNvPr>
          <p:cNvSpPr txBox="1"/>
          <p:nvPr/>
        </p:nvSpPr>
        <p:spPr>
          <a:xfrm>
            <a:off x="6096000" y="4722364"/>
            <a:ext cx="4941045" cy="646331"/>
          </a:xfrm>
          <a:prstGeom prst="rect">
            <a:avLst/>
          </a:prstGeom>
          <a:noFill/>
        </p:spPr>
        <p:txBody>
          <a:bodyPr wrap="square">
            <a:spAutoFit/>
          </a:bodyPr>
          <a:lstStyle/>
          <a:p>
            <a:r>
              <a:rPr lang="tr-TR" dirty="0" err="1"/>
              <a:t>Kaynak:https</a:t>
            </a:r>
            <a:r>
              <a:rPr lang="tr-TR" dirty="0"/>
              <a:t>://guidelines.pr1mer.tech/05-IconsImages/Image-Size-</a:t>
            </a:r>
            <a:r>
              <a:rPr lang="tr-TR" dirty="0" err="1"/>
              <a:t>and</a:t>
            </a:r>
            <a:r>
              <a:rPr lang="tr-TR" dirty="0"/>
              <a:t>-</a:t>
            </a:r>
            <a:r>
              <a:rPr lang="tr-TR" dirty="0" err="1"/>
              <a:t>Resolution</a:t>
            </a:r>
            <a:endParaRPr lang="tr-TR" dirty="0"/>
          </a:p>
        </p:txBody>
      </p:sp>
    </p:spTree>
    <p:extLst>
      <p:ext uri="{BB962C8B-B14F-4D97-AF65-F5344CB8AC3E}">
        <p14:creationId xmlns:p14="http://schemas.microsoft.com/office/powerpoint/2010/main" val="1884800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660C740-C326-4BD2-E583-B79C96C3297F}"/>
              </a:ext>
            </a:extLst>
          </p:cNvPr>
          <p:cNvSpPr>
            <a:spLocks noGrp="1"/>
          </p:cNvSpPr>
          <p:nvPr>
            <p:ph type="title"/>
          </p:nvPr>
        </p:nvSpPr>
        <p:spPr/>
        <p:txBody>
          <a:bodyPr/>
          <a:lstStyle/>
          <a:p>
            <a:r>
              <a:rPr lang="tr-TR" dirty="0"/>
              <a:t>Renk Kalitesi</a:t>
            </a:r>
          </a:p>
        </p:txBody>
      </p:sp>
      <p:sp>
        <p:nvSpPr>
          <p:cNvPr id="3" name="İçerik Yer Tutucusu 2">
            <a:extLst>
              <a:ext uri="{FF2B5EF4-FFF2-40B4-BE49-F238E27FC236}">
                <a16:creationId xmlns:a16="http://schemas.microsoft.com/office/drawing/2014/main" id="{7BCFF13B-5FDB-3134-4BD4-1B3627859788}"/>
              </a:ext>
            </a:extLst>
          </p:cNvPr>
          <p:cNvSpPr>
            <a:spLocks noGrp="1"/>
          </p:cNvSpPr>
          <p:nvPr>
            <p:ph idx="1"/>
          </p:nvPr>
        </p:nvSpPr>
        <p:spPr>
          <a:xfrm>
            <a:off x="1154955" y="2603500"/>
            <a:ext cx="6410616" cy="3416300"/>
          </a:xfrm>
        </p:spPr>
        <p:txBody>
          <a:bodyPr/>
          <a:lstStyle/>
          <a:p>
            <a:r>
              <a:rPr lang="tr-TR" b="0" i="0" dirty="0">
                <a:solidFill>
                  <a:srgbClr val="000000"/>
                </a:solidFill>
                <a:effectLst/>
                <a:latin typeface="Times New Roman" panose="02020603050405020304" pitchFamily="18" charset="0"/>
              </a:rPr>
              <a:t>Renk kalitesi her pikselde kullanılan “bit” miktarıyla ilgilidir. Yüksek miktar, renk kalitesinin artmasına sebep olacaktır. Sayısal görüntüler siyah-beyaz, gri ton ve renkli olabilir. </a:t>
            </a:r>
          </a:p>
          <a:p>
            <a:r>
              <a:rPr lang="tr-TR" b="0" i="0" dirty="0">
                <a:solidFill>
                  <a:srgbClr val="000000"/>
                </a:solidFill>
                <a:effectLst/>
                <a:latin typeface="Times New Roman" panose="02020603050405020304" pitchFamily="18" charset="0"/>
              </a:rPr>
              <a:t>Siyah-beyaz görüntüler, piksel başına 1 bit taşır ve 2 renk tonu (0 değeri ile siyah, 1 değeri ile beyaz) üretilir.  Örnek olarak 2 bit görüntüde 4 kombinasyon oluşur.</a:t>
            </a:r>
            <a:endParaRPr lang="tr-TR" dirty="0"/>
          </a:p>
        </p:txBody>
      </p:sp>
      <p:sp>
        <p:nvSpPr>
          <p:cNvPr id="5" name="Metin kutusu 4">
            <a:extLst>
              <a:ext uri="{FF2B5EF4-FFF2-40B4-BE49-F238E27FC236}">
                <a16:creationId xmlns:a16="http://schemas.microsoft.com/office/drawing/2014/main" id="{078797E4-8603-81AB-A03C-DA933A709D6D}"/>
              </a:ext>
            </a:extLst>
          </p:cNvPr>
          <p:cNvSpPr txBox="1"/>
          <p:nvPr/>
        </p:nvSpPr>
        <p:spPr>
          <a:xfrm>
            <a:off x="7854316" y="2828835"/>
            <a:ext cx="3020512" cy="1200329"/>
          </a:xfrm>
          <a:prstGeom prst="rect">
            <a:avLst/>
          </a:prstGeom>
          <a:noFill/>
        </p:spPr>
        <p:txBody>
          <a:bodyPr wrap="square">
            <a:spAutoFit/>
          </a:bodyPr>
          <a:lstStyle/>
          <a:p>
            <a:pPr algn="l">
              <a:buFont typeface="Arial" panose="020B0604020202020204" pitchFamily="34" charset="0"/>
              <a:buChar char="•"/>
            </a:pPr>
            <a:r>
              <a:rPr lang="tr-TR" b="0" i="0" dirty="0">
                <a:solidFill>
                  <a:srgbClr val="000000"/>
                </a:solidFill>
                <a:effectLst/>
                <a:latin typeface="Symbol" pitchFamily="2" charset="2"/>
              </a:rPr>
              <a:t>·</a:t>
            </a:r>
            <a:r>
              <a:rPr lang="tr-TR" sz="7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00 Siyah</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7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11 Beyaz</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7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01 Koyu Gri</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7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10 Açık Gri</a:t>
            </a:r>
            <a:endParaRPr lang="tr-TR" b="0" i="0" dirty="0">
              <a:solidFill>
                <a:srgbClr val="000000"/>
              </a:solidFill>
              <a:effectLst/>
              <a:latin typeface="Lora" pitchFamily="2" charset="0"/>
            </a:endParaRPr>
          </a:p>
        </p:txBody>
      </p:sp>
    </p:spTree>
    <p:extLst>
      <p:ext uri="{BB962C8B-B14F-4D97-AF65-F5344CB8AC3E}">
        <p14:creationId xmlns:p14="http://schemas.microsoft.com/office/powerpoint/2010/main" val="3498352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1038EEF-601A-A9A6-AA33-4AA8B616E141}"/>
              </a:ext>
            </a:extLst>
          </p:cNvPr>
          <p:cNvSpPr>
            <a:spLocks noGrp="1"/>
          </p:cNvSpPr>
          <p:nvPr>
            <p:ph type="title"/>
          </p:nvPr>
        </p:nvSpPr>
        <p:spPr/>
        <p:txBody>
          <a:bodyPr/>
          <a:lstStyle/>
          <a:p>
            <a:r>
              <a:rPr lang="tr-TR" dirty="0"/>
              <a:t>Renk Kalitesi</a:t>
            </a:r>
          </a:p>
        </p:txBody>
      </p:sp>
      <p:sp>
        <p:nvSpPr>
          <p:cNvPr id="3" name="İçerik Yer Tutucusu 2">
            <a:extLst>
              <a:ext uri="{FF2B5EF4-FFF2-40B4-BE49-F238E27FC236}">
                <a16:creationId xmlns:a16="http://schemas.microsoft.com/office/drawing/2014/main" id="{DCE52A9F-3AA8-E1F4-C234-2D5F11420F61}"/>
              </a:ext>
            </a:extLst>
          </p:cNvPr>
          <p:cNvSpPr>
            <a:spLocks noGrp="1"/>
          </p:cNvSpPr>
          <p:nvPr>
            <p:ph idx="1"/>
          </p:nvPr>
        </p:nvSpPr>
        <p:spPr/>
        <p:txBody>
          <a:bodyPr>
            <a:normAutofit fontScale="62500" lnSpcReduction="20000"/>
          </a:bodyPr>
          <a:lstStyle/>
          <a:p>
            <a:pPr algn="just"/>
            <a:r>
              <a:rPr lang="tr-TR" b="0" i="0" dirty="0">
                <a:solidFill>
                  <a:srgbClr val="000000"/>
                </a:solidFill>
                <a:effectLst/>
                <a:latin typeface="Times New Roman" panose="02020603050405020304" pitchFamily="18" charset="0"/>
              </a:rPr>
              <a:t>Renkli imajlar piksel başına 8 – 24 bit veya üzerinde bilgi taşır. 3 gruba ayrılır:</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8 adet kırmızı</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8 adet yeşil</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8 adet mavi</a:t>
            </a:r>
          </a:p>
          <a:p>
            <a:pPr algn="l">
              <a:buFont typeface="Arial" panose="020B0604020202020204" pitchFamily="34" charset="0"/>
              <a:buChar char="•"/>
            </a:pPr>
            <a:endParaRPr lang="tr-TR" dirty="0">
              <a:solidFill>
                <a:srgbClr val="000000"/>
              </a:solidFill>
              <a:latin typeface="Times New Roman" panose="02020603050405020304" pitchFamily="18" charset="0"/>
            </a:endParaRPr>
          </a:p>
          <a:p>
            <a:pPr algn="just"/>
            <a:r>
              <a:rPr lang="tr-TR" b="0" i="0" dirty="0">
                <a:solidFill>
                  <a:srgbClr val="000000"/>
                </a:solidFill>
                <a:effectLst/>
                <a:latin typeface="Times New Roman" panose="02020603050405020304" pitchFamily="18" charset="0"/>
              </a:rPr>
              <a:t>Bunların kombinasyonuyla 2^24 = 16,7 milyon renk elde edilebilir.</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1 bit </a:t>
            </a:r>
            <a:r>
              <a:rPr lang="tr-TR" dirty="0">
                <a:solidFill>
                  <a:srgbClr val="000000"/>
                </a:solidFill>
                <a:latin typeface="Times New Roman" panose="02020603050405020304" pitchFamily="18" charset="0"/>
              </a:rPr>
              <a:t> </a:t>
            </a:r>
            <a:r>
              <a:rPr lang="tr-TR" b="0" i="0" dirty="0">
                <a:solidFill>
                  <a:srgbClr val="000000"/>
                </a:solidFill>
                <a:effectLst/>
                <a:latin typeface="Times New Roman" panose="02020603050405020304" pitchFamily="18" charset="0"/>
              </a:rPr>
              <a:t>2^1</a:t>
            </a:r>
            <a:r>
              <a:rPr lang="tr-TR" dirty="0">
                <a:solidFill>
                  <a:srgbClr val="000000"/>
                </a:solidFill>
                <a:latin typeface="Times New Roman" panose="02020603050405020304" pitchFamily="18" charset="0"/>
              </a:rPr>
              <a:t> = </a:t>
            </a:r>
            <a:r>
              <a:rPr lang="tr-TR" b="0" i="0" dirty="0">
                <a:solidFill>
                  <a:srgbClr val="000000"/>
                </a:solidFill>
                <a:effectLst/>
                <a:latin typeface="Times New Roman" panose="02020603050405020304" pitchFamily="18" charset="0"/>
              </a:rPr>
              <a:t> 2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2 bit 2^2</a:t>
            </a:r>
            <a:r>
              <a:rPr lang="tr-TR" dirty="0">
                <a:solidFill>
                  <a:srgbClr val="000000"/>
                </a:solidFill>
                <a:latin typeface="Times New Roman" panose="02020603050405020304" pitchFamily="18" charset="0"/>
              </a:rPr>
              <a:t> = </a:t>
            </a:r>
            <a:r>
              <a:rPr lang="tr-TR" b="0" i="0" dirty="0">
                <a:solidFill>
                  <a:srgbClr val="000000"/>
                </a:solidFill>
                <a:effectLst/>
                <a:latin typeface="Times New Roman" panose="02020603050405020304" pitchFamily="18" charset="0"/>
              </a:rPr>
              <a:t> 4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3 bit 2^3 =  8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4 bit 2^4</a:t>
            </a:r>
            <a:r>
              <a:rPr lang="tr-TR" dirty="0">
                <a:solidFill>
                  <a:srgbClr val="000000"/>
                </a:solidFill>
                <a:latin typeface="Times New Roman" panose="02020603050405020304" pitchFamily="18" charset="0"/>
              </a:rPr>
              <a:t> = </a:t>
            </a:r>
            <a:r>
              <a:rPr lang="tr-TR" b="0" i="0" dirty="0">
                <a:solidFill>
                  <a:srgbClr val="000000"/>
                </a:solidFill>
                <a:effectLst/>
                <a:latin typeface="Times New Roman" panose="02020603050405020304" pitchFamily="18" charset="0"/>
              </a:rPr>
              <a:t> 16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8 bit 2^8 = 256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16 bit 2^16 =  65536 ton</a:t>
            </a:r>
            <a:endParaRPr lang="tr-TR" b="0" i="0" dirty="0">
              <a:solidFill>
                <a:srgbClr val="000000"/>
              </a:solidFill>
              <a:effectLst/>
              <a:latin typeface="Lora" pitchFamily="2" charset="0"/>
            </a:endParaRPr>
          </a:p>
          <a:p>
            <a:pPr algn="l">
              <a:buFont typeface="Arial" panose="020B0604020202020204" pitchFamily="34" charset="0"/>
              <a:buChar char="•"/>
            </a:pPr>
            <a:r>
              <a:rPr lang="tr-TR" b="0" i="0" dirty="0">
                <a:solidFill>
                  <a:srgbClr val="000000"/>
                </a:solidFill>
                <a:effectLst/>
                <a:latin typeface="Symbol" pitchFamily="2" charset="2"/>
              </a:rPr>
              <a:t>·</a:t>
            </a:r>
            <a:r>
              <a:rPr lang="tr-TR" sz="1800" b="0" i="0" dirty="0">
                <a:solidFill>
                  <a:srgbClr val="000000"/>
                </a:solidFill>
                <a:effectLst/>
                <a:latin typeface="Times New Roman" panose="02020603050405020304" pitchFamily="18" charset="0"/>
              </a:rPr>
              <a:t>         </a:t>
            </a:r>
            <a:r>
              <a:rPr lang="tr-TR" b="0" i="0" dirty="0">
                <a:solidFill>
                  <a:srgbClr val="000000"/>
                </a:solidFill>
                <a:effectLst/>
                <a:latin typeface="Times New Roman" panose="02020603050405020304" pitchFamily="18" charset="0"/>
              </a:rPr>
              <a:t>24 bit 2^24 = 16,7 milyon ton</a:t>
            </a:r>
            <a:endParaRPr lang="tr-TR" b="0" i="0" dirty="0">
              <a:solidFill>
                <a:srgbClr val="000000"/>
              </a:solidFill>
              <a:effectLst/>
              <a:latin typeface="Lora" pitchFamily="2" charset="0"/>
            </a:endParaRPr>
          </a:p>
          <a:p>
            <a:pPr algn="l">
              <a:buFont typeface="Arial" panose="020B0604020202020204" pitchFamily="34" charset="0"/>
              <a:buChar char="•"/>
            </a:pPr>
            <a:endParaRPr lang="tr-TR" b="0" i="0" dirty="0">
              <a:solidFill>
                <a:srgbClr val="000000"/>
              </a:solidFill>
              <a:effectLst/>
              <a:latin typeface="Lora" pitchFamily="2" charset="0"/>
            </a:endParaRPr>
          </a:p>
          <a:p>
            <a:endParaRPr lang="tr-TR" dirty="0"/>
          </a:p>
        </p:txBody>
      </p:sp>
    </p:spTree>
    <p:extLst>
      <p:ext uri="{BB962C8B-B14F-4D97-AF65-F5344CB8AC3E}">
        <p14:creationId xmlns:p14="http://schemas.microsoft.com/office/powerpoint/2010/main" val="2835159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577EAAE-C2C1-E6D0-4080-4312CFC14AFC}"/>
              </a:ext>
            </a:extLst>
          </p:cNvPr>
          <p:cNvSpPr>
            <a:spLocks noGrp="1"/>
          </p:cNvSpPr>
          <p:nvPr>
            <p:ph type="title"/>
          </p:nvPr>
        </p:nvSpPr>
        <p:spPr/>
        <p:txBody>
          <a:bodyPr/>
          <a:lstStyle/>
          <a:p>
            <a:r>
              <a:rPr lang="tr-TR" dirty="0"/>
              <a:t>Görüntü Türleri (Gri Düzeyli Görüntü)</a:t>
            </a:r>
          </a:p>
        </p:txBody>
      </p:sp>
      <p:sp>
        <p:nvSpPr>
          <p:cNvPr id="3" name="İçerik Yer Tutucusu 2">
            <a:extLst>
              <a:ext uri="{FF2B5EF4-FFF2-40B4-BE49-F238E27FC236}">
                <a16:creationId xmlns:a16="http://schemas.microsoft.com/office/drawing/2014/main" id="{6980DD3A-C782-48F1-F52C-E255D1F8FAD4}"/>
              </a:ext>
            </a:extLst>
          </p:cNvPr>
          <p:cNvSpPr>
            <a:spLocks noGrp="1"/>
          </p:cNvSpPr>
          <p:nvPr>
            <p:ph idx="1"/>
          </p:nvPr>
        </p:nvSpPr>
        <p:spPr>
          <a:xfrm>
            <a:off x="1154955" y="2603500"/>
            <a:ext cx="4102845" cy="3416300"/>
          </a:xfrm>
        </p:spPr>
        <p:txBody>
          <a:bodyPr/>
          <a:lstStyle/>
          <a:p>
            <a:r>
              <a:rPr lang="tr-TR" b="0" i="0" dirty="0">
                <a:solidFill>
                  <a:srgbClr val="000000"/>
                </a:solidFill>
                <a:effectLst/>
                <a:latin typeface="Times New Roman" panose="02020603050405020304" pitchFamily="18" charset="0"/>
              </a:rPr>
              <a:t>Gri düzeyli görüntü: Gri değer aralıkları: G={0,1,2,………..255},  Bir gri tonlu görüntüde 256 farklı gri değer bulunabilir. Burada 256 gri değer bir </a:t>
            </a:r>
            <a:r>
              <a:rPr lang="tr-TR" b="0" i="0" dirty="0" err="1">
                <a:solidFill>
                  <a:srgbClr val="000000"/>
                </a:solidFill>
                <a:effectLst/>
                <a:latin typeface="Times New Roman" panose="02020603050405020304" pitchFamily="18" charset="0"/>
              </a:rPr>
              <a:t>byte</a:t>
            </a:r>
            <a:r>
              <a:rPr lang="tr-TR" b="0" i="0" dirty="0">
                <a:solidFill>
                  <a:srgbClr val="000000"/>
                </a:solidFill>
                <a:effectLst/>
                <a:latin typeface="Times New Roman" panose="02020603050405020304" pitchFamily="18" charset="0"/>
              </a:rPr>
              <a:t> olarak tanımlanabilir (1 </a:t>
            </a:r>
            <a:r>
              <a:rPr lang="tr-TR" b="0" i="0" dirty="0" err="1">
                <a:solidFill>
                  <a:srgbClr val="000000"/>
                </a:solidFill>
                <a:effectLst/>
                <a:latin typeface="Times New Roman" panose="02020603050405020304" pitchFamily="18" charset="0"/>
              </a:rPr>
              <a:t>Byte</a:t>
            </a:r>
            <a:r>
              <a:rPr lang="tr-TR" b="0" i="0" dirty="0">
                <a:solidFill>
                  <a:srgbClr val="000000"/>
                </a:solidFill>
                <a:effectLst/>
                <a:latin typeface="Times New Roman" panose="02020603050405020304" pitchFamily="18" charset="0"/>
              </a:rPr>
              <a:t>=8 Bit ve 2^8 = 256 bit).</a:t>
            </a:r>
          </a:p>
        </p:txBody>
      </p:sp>
      <p:pic>
        <p:nvPicPr>
          <p:cNvPr id="5126" name="Picture 6">
            <a:extLst>
              <a:ext uri="{FF2B5EF4-FFF2-40B4-BE49-F238E27FC236}">
                <a16:creationId xmlns:a16="http://schemas.microsoft.com/office/drawing/2014/main" id="{33F9265B-81AB-49FA-880E-6E2313F67D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603500"/>
            <a:ext cx="6662057"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526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D24E8C4-7A5A-1CD1-37D4-87FCAE19DC7C}"/>
              </a:ext>
            </a:extLst>
          </p:cNvPr>
          <p:cNvSpPr>
            <a:spLocks noGrp="1"/>
          </p:cNvSpPr>
          <p:nvPr>
            <p:ph type="title"/>
          </p:nvPr>
        </p:nvSpPr>
        <p:spPr/>
        <p:txBody>
          <a:bodyPr/>
          <a:lstStyle/>
          <a:p>
            <a:r>
              <a:rPr lang="tr-TR" dirty="0"/>
              <a:t>Görüntü Türleri (RGB Görüntü)</a:t>
            </a:r>
          </a:p>
        </p:txBody>
      </p:sp>
      <p:pic>
        <p:nvPicPr>
          <p:cNvPr id="6146" name="Picture 2" descr="What is RGB Color? – Nix Sensor Ltd">
            <a:extLst>
              <a:ext uri="{FF2B5EF4-FFF2-40B4-BE49-F238E27FC236}">
                <a16:creationId xmlns:a16="http://schemas.microsoft.com/office/drawing/2014/main" id="{C0B94EA7-A57B-B74F-4B93-63D8ACCBDE0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37370" y="2458810"/>
            <a:ext cx="3180949" cy="194037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101CCA4E-8B1F-862B-CC77-1A7FD59496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4953" y="4399189"/>
            <a:ext cx="6832600" cy="184150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89CB85E-1DFD-BC0E-9214-D2815449D438}"/>
              </a:ext>
            </a:extLst>
          </p:cNvPr>
          <p:cNvSpPr txBox="1"/>
          <p:nvPr/>
        </p:nvSpPr>
        <p:spPr>
          <a:xfrm>
            <a:off x="1154954" y="2269395"/>
            <a:ext cx="5517990" cy="2031325"/>
          </a:xfrm>
          <a:prstGeom prst="rect">
            <a:avLst/>
          </a:prstGeom>
          <a:noFill/>
        </p:spPr>
        <p:txBody>
          <a:bodyPr wrap="square">
            <a:spAutoFit/>
          </a:bodyPr>
          <a:lstStyle/>
          <a:p>
            <a:pPr indent="449580" algn="just"/>
            <a:r>
              <a:rPr lang="tr-TR" b="0" i="0" dirty="0">
                <a:solidFill>
                  <a:srgbClr val="000000"/>
                </a:solidFill>
                <a:effectLst/>
                <a:latin typeface="Times New Roman" panose="02020603050405020304" pitchFamily="18" charset="0"/>
              </a:rPr>
              <a:t>Işıktaki ana renkler kırmızı, yeşil ve mavidir. Bu renkler, kısaca RGB (R=kırmızı, G=yeşil, B=mavi) olarak adlandırılır.</a:t>
            </a:r>
            <a:endParaRPr lang="tr-TR" b="0" i="0" dirty="0">
              <a:solidFill>
                <a:srgbClr val="000000"/>
              </a:solidFill>
              <a:effectLst/>
              <a:latin typeface="Lora" pitchFamily="2" charset="0"/>
            </a:endParaRPr>
          </a:p>
          <a:p>
            <a:pPr indent="449580" algn="just"/>
            <a:r>
              <a:rPr lang="tr-TR" b="0" i="0" dirty="0">
                <a:solidFill>
                  <a:srgbClr val="000000"/>
                </a:solidFill>
                <a:effectLst/>
                <a:latin typeface="Times New Roman" panose="02020603050405020304" pitchFamily="18" charset="0"/>
              </a:rPr>
              <a:t>Renkli görüntüler bilgisayar ekranlarında 24 bitlik veri olarak görüntülenir. Görüntüleme R(Kırmızı), G(Yeşil), B(Mavi) kodlanmış aynı objeye ait üç adet gri düzeyli görüntünün üst üstle ekrana iletilmesi ile oluşur.</a:t>
            </a:r>
            <a:endParaRPr lang="tr-TR" b="0" i="0" dirty="0">
              <a:solidFill>
                <a:srgbClr val="000000"/>
              </a:solidFill>
              <a:effectLst/>
              <a:latin typeface="Lora" pitchFamily="2" charset="0"/>
            </a:endParaRPr>
          </a:p>
        </p:txBody>
      </p:sp>
    </p:spTree>
    <p:extLst>
      <p:ext uri="{BB962C8B-B14F-4D97-AF65-F5344CB8AC3E}">
        <p14:creationId xmlns:p14="http://schemas.microsoft.com/office/powerpoint/2010/main" val="35448673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Toplantı Odası">
  <a:themeElements>
    <a:clrScheme name="İyon Toplantı Odası">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yon Toplantı Odası">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Toplantı Odası">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docProps/app.xml><?xml version="1.0" encoding="utf-8"?>
<Properties xmlns="http://schemas.openxmlformats.org/officeDocument/2006/extended-properties" xmlns:vt="http://schemas.openxmlformats.org/officeDocument/2006/docPropsVTypes">
  <Template>{AD3D2596-5B7F-E444-A53A-223D99024EF3}tf10001076</Template>
  <TotalTime>536</TotalTime>
  <Words>767</Words>
  <Application>Microsoft Macintosh PowerPoint</Application>
  <PresentationFormat>Geniş ekran</PresentationFormat>
  <Paragraphs>65</Paragraphs>
  <Slides>18</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18</vt:i4>
      </vt:variant>
    </vt:vector>
  </HeadingPairs>
  <TitlesOfParts>
    <vt:vector size="25" baseType="lpstr">
      <vt:lpstr>Arial</vt:lpstr>
      <vt:lpstr>Century Gothic</vt:lpstr>
      <vt:lpstr>Lora</vt:lpstr>
      <vt:lpstr>Symbol</vt:lpstr>
      <vt:lpstr>Times New Roman</vt:lpstr>
      <vt:lpstr>Wingdings 3</vt:lpstr>
      <vt:lpstr>İyon Toplantı Odası</vt:lpstr>
      <vt:lpstr>YMH463 Sayısal Görüntü İşleme Yöntemleri</vt:lpstr>
      <vt:lpstr>Görüntü nedir?</vt:lpstr>
      <vt:lpstr>Sayısal Görüntü Nedir?</vt:lpstr>
      <vt:lpstr>Çözünürlük nedir?</vt:lpstr>
      <vt:lpstr>Piksel Boyutları</vt:lpstr>
      <vt:lpstr>Renk Kalitesi</vt:lpstr>
      <vt:lpstr>Renk Kalitesi</vt:lpstr>
      <vt:lpstr>Görüntü Türleri (Gri Düzeyli Görüntü)</vt:lpstr>
      <vt:lpstr>Görüntü Türleri (RGB Görüntü)</vt:lpstr>
      <vt:lpstr>Görüntü Türleri (İkili Görüntü)</vt:lpstr>
      <vt:lpstr>Görüntü İşleme</vt:lpstr>
      <vt:lpstr>Uygulama - 1</vt:lpstr>
      <vt:lpstr>Uygulama - 2</vt:lpstr>
      <vt:lpstr>Uygulama - 3</vt:lpstr>
      <vt:lpstr>Uygulama - 4</vt:lpstr>
      <vt:lpstr>Uygulama - 5</vt:lpstr>
      <vt:lpstr>Uygulama - 6</vt:lpstr>
      <vt:lpstr>Kullanılan Kaynaklar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YMH463 Sayısal Görüntü İşleme Yöntemleri</dc:title>
  <dc:creator>ÖMER MİRAÇ KÖKÇAM</dc:creator>
  <cp:lastModifiedBy>ÖMER MİRAÇ KÖKÇAM</cp:lastModifiedBy>
  <cp:revision>6</cp:revision>
  <dcterms:created xsi:type="dcterms:W3CDTF">2024-10-01T11:12:17Z</dcterms:created>
  <dcterms:modified xsi:type="dcterms:W3CDTF">2024-10-02T20:19:59Z</dcterms:modified>
</cp:coreProperties>
</file>